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3" r:id="rId2"/>
    <p:sldId id="263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DCE2E-FDE6-4E56-BF69-7CD2BC9BA9FA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9F7B-5340-43AA-9022-DFA47DADF7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87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7F58B5-A9DF-44CE-9032-914B1EB844E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C9F7B-5340-43AA-9022-DFA47DADF7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AF33-824A-475B-9048-97D58272EE91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30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F536-0E06-4588-958D-296859BB49AF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28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9E6F-4AC9-4294-813C-3BFB4656D5F7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81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B20C2-B998-4FD6-AAEA-F83F58D0149A}" type="datetime1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D8A7-E18E-4523-A68A-73799034A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1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B4D6-BFAC-4F9C-86EB-0DFA4F64A17C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89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CBF-B21F-4E16-B621-F1FCFF0AF07A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22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A3D6-CE11-4B2C-A4D7-5C2077B5FE1F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894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62EF-6998-4BBB-9C99-73350DE622E6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1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1ED8-2B5C-40BD-88D5-EAEE851A843F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6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5BAC-B582-4A82-9491-D09AF47264C4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40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340F-C535-4F48-9A4D-21697A1C8B3C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98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12C7-200F-4D97-A640-10EFCB6FEC1B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2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CEF35-A50D-43CF-B9ED-395F3216966F}" type="datetime1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85EB-338C-44A6-B06D-1E4DD62B0D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4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0464" y="2259783"/>
            <a:ext cx="7488832" cy="2308324"/>
          </a:xfrm>
          <a:noFill/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chemeClr val="tx2"/>
                </a:solidFill>
                <a:latin typeface="+mn-lt"/>
              </a:rPr>
              <a:t>Добровольные </a:t>
            </a:r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правоотношения</a:t>
            </a:r>
            <a:br>
              <a:rPr lang="ru-RU" altLang="ru-RU" sz="3600" b="1" dirty="0" smtClean="0">
                <a:solidFill>
                  <a:schemeClr val="tx2"/>
                </a:solidFill>
                <a:latin typeface="+mn-lt"/>
              </a:rPr>
            </a:br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3600" b="1" dirty="0">
                <a:solidFill>
                  <a:schemeClr val="tx2"/>
                </a:solidFill>
                <a:latin typeface="+mn-lt"/>
              </a:rPr>
              <a:t>по </a:t>
            </a:r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уплате дополнительных </a:t>
            </a:r>
            <a:r>
              <a:rPr lang="ru-RU" altLang="ru-RU" sz="3600" b="1" dirty="0">
                <a:solidFill>
                  <a:schemeClr val="tx2"/>
                </a:solidFill>
                <a:latin typeface="+mn-lt"/>
              </a:rPr>
              <a:t>страховых </a:t>
            </a:r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взносов </a:t>
            </a:r>
            <a:r>
              <a:rPr lang="ru-RU" altLang="ru-RU" sz="3600" b="1" dirty="0">
                <a:solidFill>
                  <a:schemeClr val="tx2"/>
                </a:solidFill>
                <a:latin typeface="+mn-lt"/>
              </a:rPr>
              <a:t>на накопительную </a:t>
            </a:r>
            <a:r>
              <a:rPr lang="ru-RU" altLang="ru-RU" sz="3600" b="1" dirty="0" smtClean="0">
                <a:solidFill>
                  <a:schemeClr val="tx2"/>
                </a:solidFill>
                <a:latin typeface="+mn-lt"/>
              </a:rPr>
              <a:t>пенсию</a:t>
            </a:r>
          </a:p>
        </p:txBody>
      </p:sp>
    </p:spTree>
    <p:extLst>
      <p:ext uri="{BB962C8B-B14F-4D97-AF65-F5344CB8AC3E}">
        <p14:creationId xmlns:p14="http://schemas.microsoft.com/office/powerpoint/2010/main" xmlns="" val="346146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98076" y="188913"/>
            <a:ext cx="7127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Правоотношения по обязательному пенсионному страхованию в целях уплаты дополнительных страховых взносов на накопительную пенсию</a:t>
            </a:r>
          </a:p>
        </p:txBody>
      </p:sp>
      <p:graphicFrame>
        <p:nvGraphicFramePr>
          <p:cNvPr id="11280" name="Group 1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98522327"/>
              </p:ext>
            </p:extLst>
          </p:nvPr>
        </p:nvGraphicFramePr>
        <p:xfrm>
          <a:off x="151910" y="3276115"/>
          <a:ext cx="8856663" cy="32580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333750"/>
                <a:gridCol w="5522913"/>
              </a:tblGrid>
              <a:tr h="561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Застрахованное лицо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Ограничений по полу, наличию трудовых отношений – НЕТ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Дополнительный страховой взнос на накопительную пенсию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минимальной и (или) максимальной  суммой не ограничен;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размер устанавливается по желанию лица в твердой сумме или в процентах от  базы для начисления страховых взносов   на обязательное пенсионное страхование;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может быть изменен по заявлению лица;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уплата прекращается и (или) возобновляется по желанию лица;</a:t>
                      </a:r>
                      <a:endParaRPr kumimoji="0" lang="ru-RU" altLang="ko-KR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включается в состав средств пенсионных накоплений лица;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</a:t>
                      </a:r>
                      <a:r>
                        <a:rPr kumimoji="0" lang="en-US" altLang="ko-K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altLang="ko-KR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</a:t>
                      </a: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офинансирование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со стороны государства отсутствует.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4" name="Rectangle 40"/>
          <p:cNvSpPr>
            <a:spLocks noChangeArrowheads="1"/>
          </p:cNvSpPr>
          <p:nvPr/>
        </p:nvSpPr>
        <p:spPr bwMode="auto">
          <a:xfrm>
            <a:off x="107950" y="1998985"/>
            <a:ext cx="88931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2913"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+mn-lt"/>
              </a:rPr>
              <a:t>В настоящее время граждане имеют право вступать в добровольные правоотношения по обязательному пенсионному страхованию в целях уплаты дополнительных страховых взносов на накопительную пенсию, </a:t>
            </a:r>
            <a:r>
              <a:rPr lang="ru-RU" altLang="ru-RU" sz="1600" b="1" dirty="0">
                <a:solidFill>
                  <a:srgbClr val="FF0000"/>
                </a:solidFill>
                <a:latin typeface="+mn-lt"/>
              </a:rPr>
              <a:t>исключительно для увеличения своей будущей пенсии.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altLang="ru-RU" sz="1600" b="1" dirty="0" err="1">
                <a:solidFill>
                  <a:srgbClr val="FF0000"/>
                </a:solidFill>
                <a:latin typeface="+mn-lt"/>
              </a:rPr>
              <a:t>Софинансирование</a:t>
            </a:r>
            <a:r>
              <a:rPr lang="ru-RU" altLang="ru-RU" sz="1600" b="1" dirty="0">
                <a:solidFill>
                  <a:srgbClr val="FF0000"/>
                </a:solidFill>
                <a:latin typeface="+mn-lt"/>
              </a:rPr>
              <a:t> со стороны государства при этом </a:t>
            </a:r>
            <a:r>
              <a:rPr lang="ru-RU" altLang="ru-RU" sz="1600" b="1" u="sng" dirty="0">
                <a:solidFill>
                  <a:srgbClr val="FF0000"/>
                </a:solidFill>
                <a:latin typeface="+mn-lt"/>
              </a:rPr>
              <a:t>отсутствует.</a:t>
            </a:r>
            <a:r>
              <a:rPr lang="ru-RU" altLang="ru-RU" sz="1600" u="sng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10256" name="Rectangle 3"/>
          <p:cNvSpPr>
            <a:spLocks noChangeArrowheads="1"/>
          </p:cNvSpPr>
          <p:nvPr/>
        </p:nvSpPr>
        <p:spPr bwMode="auto">
          <a:xfrm>
            <a:off x="179512" y="1245941"/>
            <a:ext cx="87129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i="1" dirty="0">
                <a:solidFill>
                  <a:srgbClr val="292929"/>
                </a:solidFill>
                <a:latin typeface="+mn-lt"/>
              </a:rPr>
              <a:t>Федеральный закон от 30.04.2008 № 56-ФЗ «О дополнительных страховых взносах на накопительную пенсию и государственной поддержке формирования пенсионных накоплений» 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149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Line 38"/>
          <p:cNvSpPr>
            <a:spLocks noChangeShapeType="1"/>
          </p:cNvSpPr>
          <p:nvPr/>
        </p:nvSpPr>
        <p:spPr bwMode="auto">
          <a:xfrm>
            <a:off x="8929445" y="3394346"/>
            <a:ext cx="0" cy="1871663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9552" y="332656"/>
            <a:ext cx="8064896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Вступление в правоотношения в целях уплаты дополнительных страховых взносов на накопительную пенсию</a:t>
            </a:r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1837864" y="1737183"/>
            <a:ext cx="5472112" cy="1200329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+mn-lt"/>
              </a:rPr>
              <a:t>Заявление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+mn-lt"/>
              </a:rPr>
              <a:t>о добровольном вступлении в правоотношения в целях уплаты дополнительных страховых взносов на накопительную </a:t>
            </a:r>
            <a:r>
              <a:rPr lang="ru-RU" altLang="ru-RU" sz="1600" b="1" dirty="0" smtClean="0">
                <a:solidFill>
                  <a:schemeClr val="bg1"/>
                </a:solidFill>
                <a:latin typeface="+mn-lt"/>
              </a:rPr>
              <a:t>пенсию (форма ДСВ-1)</a:t>
            </a:r>
            <a:endParaRPr lang="ru-RU" altLang="ru-RU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30958" y="4761791"/>
            <a:ext cx="3455988" cy="584775"/>
          </a:xfrm>
          <a:prstGeom prst="rect">
            <a:avLst/>
          </a:prstGeom>
          <a:solidFill>
            <a:srgbClr val="0070C0"/>
          </a:solidFill>
          <a:ln w="28575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bg1"/>
                </a:solidFill>
              </a:rPr>
              <a:t>по почте, заверенное в установленном порядке</a:t>
            </a:r>
          </a:p>
        </p:txBody>
      </p:sp>
      <p:sp>
        <p:nvSpPr>
          <p:cNvPr id="11270" name="Line 21"/>
          <p:cNvSpPr>
            <a:spLocks noChangeShapeType="1"/>
          </p:cNvSpPr>
          <p:nvPr/>
        </p:nvSpPr>
        <p:spPr bwMode="auto">
          <a:xfrm>
            <a:off x="1970821" y="3139488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>
            <a:off x="4563208" y="29235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2" name="Line 23"/>
          <p:cNvSpPr>
            <a:spLocks noChangeShapeType="1"/>
          </p:cNvSpPr>
          <p:nvPr/>
        </p:nvSpPr>
        <p:spPr bwMode="auto">
          <a:xfrm>
            <a:off x="1970821" y="313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3" name="Line 24"/>
          <p:cNvSpPr>
            <a:spLocks noChangeShapeType="1"/>
          </p:cNvSpPr>
          <p:nvPr/>
        </p:nvSpPr>
        <p:spPr bwMode="auto">
          <a:xfrm>
            <a:off x="6939696" y="313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4" name="Line 26"/>
          <p:cNvSpPr>
            <a:spLocks noChangeShapeType="1"/>
          </p:cNvSpPr>
          <p:nvPr/>
        </p:nvSpPr>
        <p:spPr bwMode="auto">
          <a:xfrm>
            <a:off x="8866799" y="3681684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5" name="Line 27"/>
          <p:cNvSpPr>
            <a:spLocks noChangeShapeType="1"/>
          </p:cNvSpPr>
          <p:nvPr/>
        </p:nvSpPr>
        <p:spPr bwMode="auto">
          <a:xfrm>
            <a:off x="8795362" y="4329384"/>
            <a:ext cx="714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76" name="Text Box 29"/>
          <p:cNvSpPr txBox="1">
            <a:spLocks noChangeArrowheads="1"/>
          </p:cNvSpPr>
          <p:nvPr/>
        </p:nvSpPr>
        <p:spPr bwMode="auto">
          <a:xfrm>
            <a:off x="530958" y="3940811"/>
            <a:ext cx="3455988" cy="338554"/>
          </a:xfrm>
          <a:prstGeom prst="rect">
            <a:avLst/>
          </a:prstGeom>
          <a:solidFill>
            <a:srgbClr val="0070C0"/>
          </a:solidFill>
          <a:ln w="2857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+mn-lt"/>
              </a:rPr>
              <a:t>лично</a:t>
            </a:r>
          </a:p>
        </p:txBody>
      </p:sp>
      <p:sp>
        <p:nvSpPr>
          <p:cNvPr id="11277" name="Text Box 30"/>
          <p:cNvSpPr txBox="1">
            <a:spLocks noChangeArrowheads="1"/>
          </p:cNvSpPr>
          <p:nvPr/>
        </p:nvSpPr>
        <p:spPr bwMode="auto">
          <a:xfrm>
            <a:off x="169008" y="3345863"/>
            <a:ext cx="4106168" cy="338554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+mn-lt"/>
              </a:rPr>
              <a:t>В орган ПФР по месту жительства</a:t>
            </a:r>
          </a:p>
        </p:txBody>
      </p:sp>
      <p:sp>
        <p:nvSpPr>
          <p:cNvPr id="11278" name="Text Box 31"/>
          <p:cNvSpPr txBox="1">
            <a:spLocks noChangeArrowheads="1"/>
          </p:cNvSpPr>
          <p:nvPr/>
        </p:nvSpPr>
        <p:spPr bwMode="auto">
          <a:xfrm>
            <a:off x="4923571" y="3345863"/>
            <a:ext cx="4033837" cy="338554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+mn-lt"/>
              </a:rPr>
              <a:t>Своему работодателю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>
            <a:off x="315058" y="3662634"/>
            <a:ext cx="0" cy="137795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80" name="Line 33"/>
          <p:cNvSpPr>
            <a:spLocks noChangeShapeType="1"/>
          </p:cNvSpPr>
          <p:nvPr/>
        </p:nvSpPr>
        <p:spPr bwMode="auto">
          <a:xfrm>
            <a:off x="315058" y="4105546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81" name="Line 34"/>
          <p:cNvSpPr>
            <a:spLocks noChangeShapeType="1"/>
          </p:cNvSpPr>
          <p:nvPr/>
        </p:nvSpPr>
        <p:spPr bwMode="auto">
          <a:xfrm>
            <a:off x="315058" y="5040584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11282" name="Text Box 36"/>
          <p:cNvSpPr txBox="1">
            <a:spLocks noChangeArrowheads="1"/>
          </p:cNvSpPr>
          <p:nvPr/>
        </p:nvSpPr>
        <p:spPr bwMode="auto">
          <a:xfrm>
            <a:off x="4977424" y="4047781"/>
            <a:ext cx="3816350" cy="584775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+mn-lt"/>
              </a:rPr>
              <a:t>дополнительно: заявление об определении размера взноса</a:t>
            </a:r>
          </a:p>
        </p:txBody>
      </p:sp>
      <p:sp>
        <p:nvSpPr>
          <p:cNvPr id="11283" name="Text Box 37"/>
          <p:cNvSpPr txBox="1">
            <a:spLocks noChangeArrowheads="1"/>
          </p:cNvSpPr>
          <p:nvPr/>
        </p:nvSpPr>
        <p:spPr bwMode="auto">
          <a:xfrm>
            <a:off x="4977424" y="4872916"/>
            <a:ext cx="3816350" cy="830997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tabLst>
                <a:tab pos="3582988" algn="l"/>
              </a:tabLst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tabLst>
                <a:tab pos="3582988" algn="l"/>
              </a:tabLst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tabLst>
                <a:tab pos="3582988" algn="l"/>
              </a:tabLs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582988" algn="l"/>
              </a:tabLs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+mn-lt"/>
              </a:rPr>
              <a:t>В орган ПФР в течение 3-х рабочих дней со дня получения заявления от работника</a:t>
            </a:r>
          </a:p>
        </p:txBody>
      </p:sp>
      <p:sp>
        <p:nvSpPr>
          <p:cNvPr id="11285" name="Line 39"/>
          <p:cNvSpPr>
            <a:spLocks noChangeShapeType="1"/>
          </p:cNvSpPr>
          <p:nvPr/>
        </p:nvSpPr>
        <p:spPr bwMode="auto">
          <a:xfrm>
            <a:off x="8793774" y="5256484"/>
            <a:ext cx="144463" cy="9525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600">
              <a:solidFill>
                <a:schemeClr val="bg1"/>
              </a:solidFill>
            </a:endParaRPr>
          </a:p>
        </p:txBody>
      </p:sp>
      <p:sp>
        <p:nvSpPr>
          <p:cNvPr id="2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157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508625" y="6303872"/>
            <a:ext cx="3455988" cy="288925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Проставляется число, месяц и год заполнения заявления.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508625" y="4436729"/>
            <a:ext cx="3455988" cy="126804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Указывается почтовый адрес места жительства заявителя, по которому </a:t>
            </a:r>
            <a:r>
              <a:rPr lang="ru-RU" altLang="ru-RU" sz="1000" dirty="0" smtClean="0">
                <a:solidFill>
                  <a:schemeClr val="tx1"/>
                </a:solidFill>
              </a:rPr>
              <a:t>КС будет </a:t>
            </a:r>
            <a:r>
              <a:rPr lang="ru-RU" altLang="ru-RU" sz="1000" dirty="0">
                <a:solidFill>
                  <a:schemeClr val="tx1"/>
                </a:solidFill>
              </a:rPr>
              <a:t>направлять уведомление о получении заявления, результатах его рассмотрения и дате вступления в правоотношения по обязательному пенсионному страхованию в целях уплаты дополнительных взносов на накопительную пенсию.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508625" y="3090011"/>
            <a:ext cx="3455988" cy="127122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Указывается страховой номер индивидуального лицевого счета застрахованного лица (СНИЛС) в соответствии c уведомлением о регистрации в системе ИПУ (ф. АДИ-РЕГ) либо в соответствии со страховым свидетельством обязательного пенсионного страхования. В случае если заявитель не зарегистрирован в системе обязательного пенсионного страхования, строка не заполняется.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508625" y="2497266"/>
            <a:ext cx="3455988" cy="504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Указываются фамилия, имя, отчество заявителя полностью в именительном падеже в соответствии с документом, удостоверяющим личность.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5508625" y="1823191"/>
            <a:ext cx="3455988" cy="5762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Указывается </a:t>
            </a:r>
            <a:r>
              <a:rPr lang="ru-RU" altLang="ru-RU" sz="1000" dirty="0" smtClean="0">
                <a:solidFill>
                  <a:schemeClr val="tx1"/>
                </a:solidFill>
              </a:rPr>
              <a:t>наименование Клиентской службы (далее – КС) ОПФР по Оренбургской области, </a:t>
            </a:r>
            <a:r>
              <a:rPr lang="ru-RU" altLang="ru-RU" sz="1000" dirty="0">
                <a:solidFill>
                  <a:schemeClr val="tx1"/>
                </a:solidFill>
              </a:rPr>
              <a:t>в </a:t>
            </a:r>
            <a:r>
              <a:rPr lang="ru-RU" altLang="ru-RU" sz="1000" dirty="0" smtClean="0">
                <a:solidFill>
                  <a:schemeClr val="tx1"/>
                </a:solidFill>
              </a:rPr>
              <a:t>которую </a:t>
            </a:r>
            <a:r>
              <a:rPr lang="ru-RU" altLang="ru-RU" sz="1000" dirty="0">
                <a:solidFill>
                  <a:schemeClr val="tx1"/>
                </a:solidFill>
              </a:rPr>
              <a:t>подается (направляется) заявление.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508625" y="91928"/>
            <a:ext cx="3455988" cy="1656184"/>
          </a:xfrm>
          <a:prstGeom prst="rect">
            <a:avLst/>
          </a:prstGeom>
          <a:noFill/>
          <a:ln w="9525">
            <a:noFill/>
            <a:prstDash val="lgDash"/>
            <a:miter lim="800000"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1000" b="1" dirty="0" smtClean="0">
                <a:solidFill>
                  <a:schemeClr val="tx1"/>
                </a:solidFill>
              </a:rPr>
              <a:t>Заявление</a:t>
            </a:r>
            <a:r>
              <a:rPr lang="ru-RU" altLang="ru-RU" sz="1000" dirty="0" smtClean="0">
                <a:solidFill>
                  <a:schemeClr val="tx1"/>
                </a:solidFill>
              </a:rPr>
              <a:t> </a:t>
            </a:r>
            <a:r>
              <a:rPr lang="ru-RU" altLang="ru-RU" sz="1000" dirty="0">
                <a:solidFill>
                  <a:schemeClr val="tx1"/>
                </a:solidFill>
              </a:rPr>
              <a:t>может быть заполнено от руки печатными буквами, а также печатным способом, в том числе с использованием средств вычислительной техники, за исключением строки "Подпись".</a:t>
            </a:r>
          </a:p>
          <a:p>
            <a:pPr algn="just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1000" dirty="0" smtClean="0">
                <a:solidFill>
                  <a:schemeClr val="tx1"/>
                </a:solidFill>
              </a:rPr>
              <a:t>При </a:t>
            </a:r>
            <a:r>
              <a:rPr lang="ru-RU" altLang="ru-RU" sz="1000" dirty="0">
                <a:solidFill>
                  <a:schemeClr val="tx1"/>
                </a:solidFill>
              </a:rPr>
              <a:t>заполнении заявления </a:t>
            </a:r>
            <a:r>
              <a:rPr lang="ru-RU" altLang="ru-RU" sz="1000" u="sng" dirty="0">
                <a:solidFill>
                  <a:schemeClr val="tx1"/>
                </a:solidFill>
              </a:rPr>
              <a:t>не рекомендуется использовать чернила (пасту) красного и зеленого </a:t>
            </a:r>
            <a:r>
              <a:rPr lang="ru-RU" altLang="ru-RU" sz="1000" dirty="0">
                <a:solidFill>
                  <a:schemeClr val="tx1"/>
                </a:solidFill>
              </a:rPr>
              <a:t>цвета.</a:t>
            </a:r>
          </a:p>
          <a:p>
            <a:pPr algn="just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 Допускается заполнение заявления не на бланке, а на чистых листах бумаги с соблюдением установленной формы заявления.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1258888" y="0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Заполнение формы ДСВ-1</a:t>
            </a:r>
          </a:p>
        </p:txBody>
      </p:sp>
      <p:pic>
        <p:nvPicPr>
          <p:cNvPr id="12300" name="Picture 2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17"/>
          <a:stretch/>
        </p:blipFill>
        <p:spPr bwMode="auto">
          <a:xfrm>
            <a:off x="52752" y="35833"/>
            <a:ext cx="5103813" cy="6795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299" name="AutoShape 14"/>
          <p:cNvSpPr>
            <a:spLocks/>
          </p:cNvSpPr>
          <p:nvPr/>
        </p:nvSpPr>
        <p:spPr bwMode="auto">
          <a:xfrm>
            <a:off x="3059832" y="2196306"/>
            <a:ext cx="215900" cy="676048"/>
          </a:xfrm>
          <a:prstGeom prst="rightBrace">
            <a:avLst>
              <a:gd name="adj1" fmla="val 1942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 flipH="1" flipV="1">
            <a:off x="4356100" y="1152525"/>
            <a:ext cx="1152525" cy="9350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24"/>
          <p:cNvSpPr>
            <a:spLocks noChangeShapeType="1"/>
          </p:cNvSpPr>
          <p:nvPr/>
        </p:nvSpPr>
        <p:spPr bwMode="auto">
          <a:xfrm flipH="1" flipV="1">
            <a:off x="3383755" y="2534329"/>
            <a:ext cx="2124869" cy="12949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25"/>
          <p:cNvSpPr>
            <a:spLocks noChangeShapeType="1"/>
          </p:cNvSpPr>
          <p:nvPr/>
        </p:nvSpPr>
        <p:spPr bwMode="auto">
          <a:xfrm flipH="1" flipV="1">
            <a:off x="2916237" y="2997199"/>
            <a:ext cx="2592387" cy="38734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4" name="Line 26"/>
          <p:cNvSpPr>
            <a:spLocks noChangeShapeType="1"/>
          </p:cNvSpPr>
          <p:nvPr/>
        </p:nvSpPr>
        <p:spPr bwMode="auto">
          <a:xfrm flipH="1" flipV="1">
            <a:off x="3275732" y="3384548"/>
            <a:ext cx="2232892" cy="141265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Line 27"/>
          <p:cNvSpPr>
            <a:spLocks noChangeShapeType="1"/>
          </p:cNvSpPr>
          <p:nvPr/>
        </p:nvSpPr>
        <p:spPr bwMode="auto">
          <a:xfrm flipH="1" flipV="1">
            <a:off x="1258888" y="4537074"/>
            <a:ext cx="4249736" cy="191626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6" name="Line 28"/>
          <p:cNvSpPr>
            <a:spLocks noChangeShapeType="1"/>
          </p:cNvSpPr>
          <p:nvPr/>
        </p:nvSpPr>
        <p:spPr bwMode="auto">
          <a:xfrm flipH="1" flipV="1">
            <a:off x="4787898" y="4608513"/>
            <a:ext cx="720725" cy="141188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5509776" y="5780560"/>
            <a:ext cx="3455988" cy="432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squar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00" dirty="0">
                <a:solidFill>
                  <a:schemeClr val="tx1"/>
                </a:solidFill>
              </a:rPr>
              <a:t>Проставляется личная подпись гражданина, которой заверяется правильность указанных в заявлении сведений.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328" y="6534136"/>
            <a:ext cx="2133600" cy="365125"/>
          </a:xfrm>
        </p:spPr>
        <p:txBody>
          <a:bodyPr/>
          <a:lstStyle/>
          <a:p>
            <a:fld id="{043385EB-338C-44A6-B06D-1E4DD62B0DB1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852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Line 37"/>
          <p:cNvSpPr>
            <a:spLocks noChangeShapeType="1"/>
          </p:cNvSpPr>
          <p:nvPr/>
        </p:nvSpPr>
        <p:spPr bwMode="auto">
          <a:xfrm>
            <a:off x="9000271" y="1637826"/>
            <a:ext cx="0" cy="4392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97976" y="141053"/>
            <a:ext cx="7127875" cy="69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Уплата застрахованным лицом дополнительных страховых взносов на накопительную пенсию</a:t>
            </a:r>
          </a:p>
        </p:txBody>
      </p:sp>
      <p:sp>
        <p:nvSpPr>
          <p:cNvPr id="13315" name="Text Box 26"/>
          <p:cNvSpPr txBox="1">
            <a:spLocks noChangeArrowheads="1"/>
          </p:cNvSpPr>
          <p:nvPr/>
        </p:nvSpPr>
        <p:spPr bwMode="auto">
          <a:xfrm>
            <a:off x="323850" y="1333391"/>
            <a:ext cx="3960813" cy="323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500" b="1">
                <a:solidFill>
                  <a:schemeClr val="bg1"/>
                </a:solidFill>
                <a:latin typeface="+mn-lt"/>
              </a:rPr>
              <a:t>Самостоятельно </a:t>
            </a:r>
          </a:p>
        </p:txBody>
      </p:sp>
      <p:sp>
        <p:nvSpPr>
          <p:cNvPr id="13317" name="Text Box 28"/>
          <p:cNvSpPr txBox="1">
            <a:spLocks noChangeArrowheads="1"/>
          </p:cNvSpPr>
          <p:nvPr/>
        </p:nvSpPr>
        <p:spPr bwMode="auto">
          <a:xfrm>
            <a:off x="684213" y="1864227"/>
            <a:ext cx="3240087" cy="124649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+mn-lt"/>
              </a:rPr>
              <a:t>Перечисление денежных </a:t>
            </a:r>
            <a:r>
              <a:rPr lang="ru-RU" altLang="ru-RU" sz="1500" b="1" dirty="0" smtClean="0">
                <a:solidFill>
                  <a:schemeClr val="bg1"/>
                </a:solidFill>
                <a:latin typeface="+mn-lt"/>
              </a:rPr>
              <a:t>средств </a:t>
            </a:r>
            <a:r>
              <a:rPr lang="ru-RU" altLang="ru-RU" sz="1500" b="1" dirty="0">
                <a:solidFill>
                  <a:schemeClr val="bg1"/>
                </a:solidFill>
                <a:latin typeface="+mn-lt"/>
              </a:rPr>
              <a:t>в бюджет ПФР через кредитную организацию, в том числе с использованием терминалов и банкоматов</a:t>
            </a:r>
          </a:p>
        </p:txBody>
      </p:sp>
      <p:sp>
        <p:nvSpPr>
          <p:cNvPr id="13322" name="Line 34"/>
          <p:cNvSpPr>
            <a:spLocks noChangeShapeType="1"/>
          </p:cNvSpPr>
          <p:nvPr/>
        </p:nvSpPr>
        <p:spPr bwMode="auto">
          <a:xfrm>
            <a:off x="468313" y="1643565"/>
            <a:ext cx="1587" cy="790575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13323" name="Line 35"/>
          <p:cNvSpPr>
            <a:spLocks noChangeShapeType="1"/>
          </p:cNvSpPr>
          <p:nvPr/>
        </p:nvSpPr>
        <p:spPr bwMode="auto">
          <a:xfrm>
            <a:off x="466725" y="2426935"/>
            <a:ext cx="217488" cy="0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4643438" y="1333391"/>
            <a:ext cx="4392612" cy="323165"/>
          </a:xfrm>
          <a:prstGeom prst="rect">
            <a:avLst/>
          </a:prstGeom>
          <a:solidFill>
            <a:srgbClr val="0070C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b="1">
                <a:solidFill>
                  <a:schemeClr val="bg1"/>
                </a:solidFill>
              </a:rPr>
              <a:t>Через работодателя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4688621" y="1743581"/>
            <a:ext cx="4103687" cy="1015663"/>
          </a:xfrm>
          <a:prstGeom prst="rect">
            <a:avLst/>
          </a:prstGeom>
          <a:solidFill>
            <a:srgbClr val="0070C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b="1" dirty="0">
                <a:solidFill>
                  <a:schemeClr val="bg1"/>
                </a:solidFill>
              </a:rPr>
              <a:t>Ежемесячно исчисляет, удерживает и перечисляет в бюджет ПФР дополнительный взнос, начиная с 1-го числа месяца, следующего за месяцем получения заявления 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4688621" y="2827973"/>
            <a:ext cx="4103687" cy="1823576"/>
          </a:xfrm>
          <a:prstGeom prst="rect">
            <a:avLst/>
          </a:prstGeom>
          <a:solidFill>
            <a:srgbClr val="0070C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b="1">
                <a:solidFill>
                  <a:schemeClr val="bg1"/>
                </a:solidFill>
              </a:rPr>
              <a:t>Ежеквартально, не позднее 20 дней со дня окончания квартала, предоставляет в орган ПФР реестры застрахованных лиц, уплачивающих дополнительные взносы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500" b="1" i="1">
                <a:solidFill>
                  <a:schemeClr val="bg1"/>
                </a:solidFill>
              </a:rPr>
              <a:t>(практика региона – ежемесячное представление, без ожидания завершения квартала)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4688621" y="4723926"/>
            <a:ext cx="4103687" cy="784830"/>
          </a:xfrm>
          <a:prstGeom prst="rect">
            <a:avLst/>
          </a:prstGeom>
          <a:solidFill>
            <a:srgbClr val="0070C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b="1" dirty="0">
                <a:solidFill>
                  <a:schemeClr val="bg1"/>
                </a:solidFill>
              </a:rPr>
              <a:t>Предоставляет работнику информацию об исчисленных, удержанных и перечисленных дополнительных взносах за каждый месяц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688621" y="5587526"/>
            <a:ext cx="4103687" cy="784830"/>
          </a:xfrm>
          <a:prstGeom prst="rect">
            <a:avLst/>
          </a:prstGeom>
          <a:solidFill>
            <a:srgbClr val="0070C0"/>
          </a:soli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500" b="1">
                <a:solidFill>
                  <a:schemeClr val="bg1"/>
                </a:solidFill>
              </a:rPr>
              <a:t>Прекращает исчисление, удержание и перечисление дополнительных взносов по заявлению работника </a:t>
            </a:r>
          </a:p>
        </p:txBody>
      </p:sp>
      <p:sp>
        <p:nvSpPr>
          <p:cNvPr id="13325" name="Line 38"/>
          <p:cNvSpPr>
            <a:spLocks noChangeShapeType="1"/>
          </p:cNvSpPr>
          <p:nvPr/>
        </p:nvSpPr>
        <p:spPr bwMode="auto">
          <a:xfrm>
            <a:off x="8792308" y="6039964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13326" name="Line 39"/>
          <p:cNvSpPr>
            <a:spLocks noChangeShapeType="1"/>
          </p:cNvSpPr>
          <p:nvPr/>
        </p:nvSpPr>
        <p:spPr bwMode="auto">
          <a:xfrm>
            <a:off x="8792308" y="4960464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13327" name="Line 40"/>
          <p:cNvSpPr>
            <a:spLocks noChangeShapeType="1"/>
          </p:cNvSpPr>
          <p:nvPr/>
        </p:nvSpPr>
        <p:spPr bwMode="auto">
          <a:xfrm>
            <a:off x="8792308" y="3663476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13328" name="Line 41"/>
          <p:cNvSpPr>
            <a:spLocks noChangeShapeType="1"/>
          </p:cNvSpPr>
          <p:nvPr/>
        </p:nvSpPr>
        <p:spPr bwMode="auto">
          <a:xfrm>
            <a:off x="8792308" y="2368076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sz="1500" b="1">
              <a:solidFill>
                <a:schemeClr val="bg1"/>
              </a:solidFill>
            </a:endParaRPr>
          </a:p>
        </p:txBody>
      </p:sp>
      <p:sp>
        <p:nvSpPr>
          <p:cNvPr id="2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448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000565" y="150813"/>
            <a:ext cx="71278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100" b="1" dirty="0">
                <a:latin typeface="+mn-lt"/>
              </a:rPr>
              <a:t>Уплата застрахованным лицом дополнительных страховых взносов на накопительную пенсию</a:t>
            </a:r>
          </a:p>
        </p:txBody>
      </p:sp>
      <p:sp>
        <p:nvSpPr>
          <p:cNvPr id="14339" name="Rectangle 34"/>
          <p:cNvSpPr>
            <a:spLocks noChangeArrowheads="1"/>
          </p:cNvSpPr>
          <p:nvPr/>
        </p:nvSpPr>
        <p:spPr bwMode="auto">
          <a:xfrm>
            <a:off x="468313" y="5715000"/>
            <a:ext cx="8208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ko-KR" sz="1400" b="1" dirty="0">
                <a:solidFill>
                  <a:srgbClr val="292929"/>
                </a:solidFill>
                <a:latin typeface="+mn-lt"/>
              </a:rPr>
              <a:t>Бланк платежной квитанции </a:t>
            </a:r>
            <a:r>
              <a:rPr lang="ru-RU" altLang="ko-KR" sz="1400" b="1" dirty="0" smtClean="0">
                <a:solidFill>
                  <a:srgbClr val="292929"/>
                </a:solidFill>
                <a:latin typeface="+mn-lt"/>
              </a:rPr>
              <a:t>(форма ПД-4) можно </a:t>
            </a:r>
            <a:r>
              <a:rPr lang="ru-RU" altLang="ko-KR" sz="1400" b="1" dirty="0">
                <a:solidFill>
                  <a:srgbClr val="292929"/>
                </a:solidFill>
                <a:latin typeface="+mn-lt"/>
              </a:rPr>
              <a:t>получить в </a:t>
            </a:r>
            <a:r>
              <a:rPr lang="ru-RU" altLang="ko-KR" sz="1400" b="1" dirty="0" smtClean="0">
                <a:solidFill>
                  <a:srgbClr val="292929"/>
                </a:solidFill>
                <a:latin typeface="+mn-lt"/>
              </a:rPr>
              <a:t>Клиентской службе С</a:t>
            </a:r>
            <a:r>
              <a:rPr lang="ru-RU" altLang="ko-KR" sz="1400" b="1" dirty="0" smtClean="0">
                <a:solidFill>
                  <a:srgbClr val="292929"/>
                </a:solidFill>
                <a:latin typeface="+mn-lt"/>
              </a:rPr>
              <a:t>ФР </a:t>
            </a:r>
            <a:r>
              <a:rPr lang="ru-RU" altLang="ko-KR" sz="1400" b="1" dirty="0">
                <a:solidFill>
                  <a:srgbClr val="292929"/>
                </a:solidFill>
                <a:latin typeface="+mn-lt"/>
              </a:rPr>
              <a:t>или на региональной странице сайта </a:t>
            </a:r>
            <a:r>
              <a:rPr lang="en-US" altLang="ko-KR" sz="1400" b="1" dirty="0" smtClean="0">
                <a:solidFill>
                  <a:srgbClr val="292929"/>
                </a:solidFill>
                <a:latin typeface="+mn-lt"/>
              </a:rPr>
              <a:t>C</a:t>
            </a:r>
            <a:r>
              <a:rPr lang="ru-RU" altLang="ko-KR" sz="1400" b="1" dirty="0" smtClean="0">
                <a:solidFill>
                  <a:srgbClr val="292929"/>
                </a:solidFill>
                <a:latin typeface="+mn-lt"/>
              </a:rPr>
              <a:t>ФР </a:t>
            </a:r>
            <a:r>
              <a:rPr lang="ru-RU" altLang="ko-KR" sz="1400" b="1" dirty="0">
                <a:solidFill>
                  <a:srgbClr val="292929"/>
                </a:solidFill>
                <a:latin typeface="+mn-lt"/>
              </a:rPr>
              <a:t>в разделе </a:t>
            </a:r>
            <a:r>
              <a:rPr lang="ru-RU" altLang="ru-RU" sz="1400" b="1" i="1" dirty="0">
                <a:solidFill>
                  <a:srgbClr val="0070C0"/>
                </a:solidFill>
                <a:latin typeface="+mn-lt"/>
              </a:rPr>
              <a:t>Информация для жителей региона/Гражданам/Участникам программы государственного </a:t>
            </a:r>
            <a:r>
              <a:rPr lang="ru-RU" altLang="ru-RU" sz="1400" b="1" i="1" dirty="0" err="1">
                <a:solidFill>
                  <a:srgbClr val="0070C0"/>
                </a:solidFill>
                <a:latin typeface="+mn-lt"/>
              </a:rPr>
              <a:t>софинансирования</a:t>
            </a:r>
            <a:r>
              <a:rPr lang="ru-RU" altLang="ru-RU" sz="1400" b="1" i="1" dirty="0">
                <a:solidFill>
                  <a:srgbClr val="0070C0"/>
                </a:solidFill>
                <a:latin typeface="+mn-lt"/>
              </a:rPr>
              <a:t> средств пенсионных накоплений/Папка «Платежные поручения для уплаты ДСВ</a:t>
            </a:r>
            <a:r>
              <a:rPr lang="ru-RU" altLang="ru-RU" sz="1400" b="1" i="1" dirty="0">
                <a:solidFill>
                  <a:srgbClr val="292929"/>
                </a:solidFill>
                <a:latin typeface="+mn-lt"/>
              </a:rPr>
              <a:t>…»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1124746"/>
          <a:ext cx="7128792" cy="4189455"/>
        </p:xfrm>
        <a:graphic>
          <a:graphicData uri="http://schemas.openxmlformats.org/drawingml/2006/table">
            <a:tbl>
              <a:tblPr/>
              <a:tblGrid>
                <a:gridCol w="3076687"/>
                <a:gridCol w="4052105"/>
              </a:tblGrid>
              <a:tr h="6621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latin typeface="Calibri"/>
                          <a:ea typeface="Calibri"/>
                          <a:cs typeface="Times New Roman"/>
                        </a:rPr>
                        <a:t>Реквизиты по уплате дополнительных страховых взносов на накопительную пенсию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Получатель платежа: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УФК по Оренбургской области (ОСФР по Оренбургской области, л/с  04534Ф53010)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ИНН получателя: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38250" algn="l"/>
                        </a:tabLs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5612014496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КПП получателя: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561001001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Банк получателя: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Отделение Оренбург Банка России//УФК по Оренбургской области г. Оренбург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Счет получателя: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03100643000000015300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БИК банка получателя: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015354008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87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Единый казначейский счет (корреспондентский счет):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40102810545370000045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КБК: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7971020700006</a:t>
                      </a: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1100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160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ОКТМО: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53701000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389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0" y="-3049222"/>
            <a:ext cx="184731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dirty="0">
              <a:solidFill>
                <a:schemeClr val="tx1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264" y="838453"/>
            <a:ext cx="2088232" cy="46166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Указывается фамилия, имя, отчество плательщика.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48264" y="1414517"/>
            <a:ext cx="2088232" cy="46166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Указывается адрес плательщика.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48264" y="2062589"/>
            <a:ext cx="2088232" cy="138499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Указывается страховой номер индивидуального лицевого счета застрахованного лица, который должен соответствовать ФИО плательщика.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48264" y="3545938"/>
            <a:ext cx="2088232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Указывается сумма уплаты ДСВ на накопительную пенсию.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8264" y="4308645"/>
            <a:ext cx="2088232" cy="1200329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Проставляется личная подпись гражданина, которой заверяется правильность указанных в платежном поручении информации.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48264" y="5711965"/>
            <a:ext cx="2088232" cy="646331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1200" dirty="0"/>
              <a:t>Проставляется число, месяц и год заполнения платежного поручения.</a:t>
            </a:r>
          </a:p>
        </p:txBody>
      </p:sp>
      <p:sp>
        <p:nvSpPr>
          <p:cNvPr id="2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5616624" cy="583264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70" name="Line 22"/>
          <p:cNvSpPr>
            <a:spLocks noChangeShapeType="1"/>
          </p:cNvSpPr>
          <p:nvPr/>
        </p:nvSpPr>
        <p:spPr bwMode="auto">
          <a:xfrm flipH="1">
            <a:off x="4716016" y="1556792"/>
            <a:ext cx="2232248" cy="1207959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Line 21"/>
          <p:cNvSpPr>
            <a:spLocks noChangeShapeType="1"/>
          </p:cNvSpPr>
          <p:nvPr/>
        </p:nvSpPr>
        <p:spPr bwMode="auto">
          <a:xfrm flipH="1">
            <a:off x="3923928" y="1052737"/>
            <a:ext cx="3024336" cy="1656184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2" name="Line 24"/>
          <p:cNvSpPr>
            <a:spLocks noChangeShapeType="1"/>
          </p:cNvSpPr>
          <p:nvPr/>
        </p:nvSpPr>
        <p:spPr bwMode="auto">
          <a:xfrm flipH="1" flipV="1">
            <a:off x="2483767" y="3140967"/>
            <a:ext cx="4464496" cy="792856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4" name="Line 26"/>
          <p:cNvSpPr>
            <a:spLocks noChangeShapeType="1"/>
          </p:cNvSpPr>
          <p:nvPr/>
        </p:nvSpPr>
        <p:spPr bwMode="auto">
          <a:xfrm flipH="1" flipV="1">
            <a:off x="5076825" y="3428999"/>
            <a:ext cx="1871439" cy="2450013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3" name="Line 25"/>
          <p:cNvSpPr>
            <a:spLocks noChangeShapeType="1"/>
          </p:cNvSpPr>
          <p:nvPr/>
        </p:nvSpPr>
        <p:spPr bwMode="auto">
          <a:xfrm flipH="1" flipV="1">
            <a:off x="3348038" y="3429000"/>
            <a:ext cx="3600226" cy="1512888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71" name="Line 23"/>
          <p:cNvSpPr>
            <a:spLocks noChangeShapeType="1"/>
          </p:cNvSpPr>
          <p:nvPr/>
        </p:nvSpPr>
        <p:spPr bwMode="auto">
          <a:xfrm flipH="1">
            <a:off x="5435600" y="2852738"/>
            <a:ext cx="1512664" cy="71437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1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565928" y="345389"/>
            <a:ext cx="7997006" cy="1061829"/>
          </a:xfr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100" b="1" dirty="0" smtClean="0">
                <a:solidFill>
                  <a:schemeClr val="tx2"/>
                </a:solidFill>
                <a:latin typeface="+mn-lt"/>
              </a:rPr>
              <a:t>Список документов, предоставляемых в налоговую инспекцию для получения социального налогового вычета при уплате дополнительных страховых взносах на накопительную пенсию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51520" y="1556792"/>
            <a:ext cx="871378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>
              <a:spcBef>
                <a:spcPts val="0"/>
              </a:spcBef>
              <a:defRPr/>
            </a:pPr>
            <a:r>
              <a:rPr lang="ru-RU" altLang="ru-RU" sz="1600" dirty="0">
                <a:solidFill>
                  <a:srgbClr val="292929"/>
                </a:solidFill>
              </a:rPr>
              <a:t>При подаче налоговой декларации по налогу на доходы физических лиц в налоговый орган по месту жительства необходимо приложить следующие документы: </a:t>
            </a:r>
          </a:p>
          <a:p>
            <a:pPr indent="360000" algn="just">
              <a:spcBef>
                <a:spcPts val="0"/>
              </a:spcBef>
              <a:defRPr/>
            </a:pPr>
            <a:r>
              <a:rPr lang="ru-RU" altLang="ru-RU" sz="1600" dirty="0">
                <a:solidFill>
                  <a:srgbClr val="292929"/>
                </a:solidFill>
              </a:rPr>
              <a:t>1. Если взносы перечислялись через работодателя – две справки от работодателя о размере уплаченных страховых взносов:</a:t>
            </a:r>
          </a:p>
          <a:p>
            <a:pPr indent="36000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i="1" dirty="0" smtClean="0"/>
              <a:t>справку </a:t>
            </a:r>
            <a:r>
              <a:rPr lang="ru-RU" altLang="ru-RU" sz="1600" i="1" dirty="0"/>
              <a:t>налогового агента об уплаченных им суммах дополнительных страховых взносов на накопительную пенсию, удержанных и перечисленных налоговым агентом по поручению налогоплательщика</a:t>
            </a:r>
            <a:r>
              <a:rPr lang="ru-RU" altLang="ru-RU" sz="1600" i="1" dirty="0">
                <a:solidFill>
                  <a:srgbClr val="292929"/>
                </a:solidFill>
              </a:rPr>
              <a:t> (утверждена приказом ФНС от 02.12.2008 №ММ-3-3/634@ "О форме справки</a:t>
            </a:r>
            <a:r>
              <a:rPr lang="ru-RU" altLang="ru-RU" sz="1600" i="1" dirty="0" smtClean="0">
                <a:solidFill>
                  <a:srgbClr val="292929"/>
                </a:solidFill>
              </a:rPr>
              <a:t>");</a:t>
            </a:r>
          </a:p>
          <a:p>
            <a:pPr indent="360000" algn="just">
              <a:buFontTx/>
              <a:buChar char="-"/>
              <a:defRPr/>
            </a:pPr>
            <a:r>
              <a:rPr lang="ru-RU" sz="1600" dirty="0" smtClean="0"/>
              <a:t>выписку из ежемесячных Реестров застрахованных лиц, за которых перечислены ДСВ, прилагаемых к платежным поручениям на их перечисление;</a:t>
            </a:r>
          </a:p>
          <a:p>
            <a:pPr indent="360000" algn="just">
              <a:buFontTx/>
              <a:buChar char="-"/>
              <a:defRPr/>
            </a:pPr>
            <a:r>
              <a:rPr lang="ru-RU" altLang="ru-RU" sz="1600" i="1" dirty="0" smtClean="0"/>
              <a:t> справку о доходах и суммах налога физического лица» (утверждена приказом ФНС России от </a:t>
            </a:r>
            <a:r>
              <a:rPr lang="en-US" altLang="ru-RU" sz="1600" i="1" dirty="0" smtClean="0"/>
              <a:t>29</a:t>
            </a:r>
            <a:r>
              <a:rPr lang="ru-RU" altLang="ru-RU" sz="1600" i="1" dirty="0" smtClean="0"/>
              <a:t>.</a:t>
            </a:r>
            <a:r>
              <a:rPr lang="en-US" altLang="ru-RU" sz="1600" i="1" dirty="0" smtClean="0"/>
              <a:t>09.</a:t>
            </a:r>
            <a:r>
              <a:rPr lang="ru-RU" altLang="ru-RU" sz="1600" i="1" dirty="0" smtClean="0"/>
              <a:t>202</a:t>
            </a:r>
            <a:r>
              <a:rPr lang="en-US" altLang="ru-RU" sz="1600" i="1" dirty="0" smtClean="0"/>
              <a:t>2</a:t>
            </a:r>
            <a:r>
              <a:rPr lang="ru-RU" altLang="ru-RU" sz="1600" i="1" dirty="0" smtClean="0"/>
              <a:t> № ЕД-7-11/</a:t>
            </a:r>
            <a:r>
              <a:rPr lang="en-US" altLang="ru-RU" sz="1600" i="1" smtClean="0"/>
              <a:t>881</a:t>
            </a:r>
            <a:r>
              <a:rPr lang="ru-RU" altLang="ru-RU" sz="1600" i="1" smtClean="0"/>
              <a:t>@ </a:t>
            </a:r>
            <a:r>
              <a:rPr lang="ru-RU" altLang="ru-RU" sz="1600" i="1" dirty="0" smtClean="0"/>
              <a:t>«Об утверждении формы расчета сумм налога на доходы</a:t>
            </a:r>
            <a:r>
              <a:rPr lang="en-US" altLang="ru-RU" sz="1600" i="1" dirty="0" smtClean="0"/>
              <a:t> </a:t>
            </a:r>
            <a:r>
              <a:rPr lang="ru-RU" altLang="ru-RU" sz="1600" i="1" dirty="0" smtClean="0"/>
              <a:t>физических лиц, исчисляемых и удержанных налоговым агентом….» </a:t>
            </a:r>
          </a:p>
          <a:p>
            <a:pPr indent="360000">
              <a:spcBef>
                <a:spcPts val="0"/>
              </a:spcBef>
              <a:buFontTx/>
              <a:buChar char="-"/>
              <a:defRPr/>
            </a:pPr>
            <a:endParaRPr lang="ru-RU" altLang="ru-RU" sz="800" i="1" dirty="0">
              <a:solidFill>
                <a:srgbClr val="292929"/>
              </a:solidFill>
            </a:endParaRPr>
          </a:p>
          <a:p>
            <a:pPr indent="360000">
              <a:spcBef>
                <a:spcPts val="0"/>
              </a:spcBef>
              <a:defRPr/>
            </a:pPr>
            <a:r>
              <a:rPr lang="ru-RU" altLang="ru-RU" sz="1600" dirty="0" smtClean="0">
                <a:solidFill>
                  <a:srgbClr val="292929"/>
                </a:solidFill>
              </a:rPr>
              <a:t>2</a:t>
            </a:r>
            <a:r>
              <a:rPr lang="ru-RU" altLang="ru-RU" sz="1600" dirty="0">
                <a:solidFill>
                  <a:srgbClr val="292929"/>
                </a:solidFill>
              </a:rPr>
              <a:t>. Если взносы перечислялись самостоятельно – банковские квитанции об уплате</a:t>
            </a:r>
            <a:r>
              <a:rPr lang="en-US" altLang="ru-RU" sz="1600" dirty="0">
                <a:solidFill>
                  <a:srgbClr val="292929"/>
                </a:solidFill>
              </a:rPr>
              <a:t> </a:t>
            </a:r>
            <a:r>
              <a:rPr lang="ru-RU" altLang="ru-RU" sz="1600" dirty="0">
                <a:solidFill>
                  <a:srgbClr val="292929"/>
                </a:solidFill>
              </a:rPr>
              <a:t>ДСВ, в качестве документов, подтверждающих фактические расходы и справку по форме №2-НДФЛ.</a:t>
            </a:r>
          </a:p>
          <a:p>
            <a:pPr indent="360000">
              <a:spcBef>
                <a:spcPts val="0"/>
              </a:spcBef>
              <a:defRPr/>
            </a:pPr>
            <a:endParaRPr lang="ru-RU" altLang="ru-RU" sz="1600" dirty="0">
              <a:solidFill>
                <a:srgbClr val="292929"/>
              </a:solidFill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400289" y="5909915"/>
            <a:ext cx="8336039" cy="584775"/>
          </a:xfrm>
          <a:prstGeom prst="rect">
            <a:avLst/>
          </a:prstGeom>
          <a:noFill/>
          <a:ln w="9525">
            <a:solidFill>
              <a:srgbClr val="0000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i="1" dirty="0">
                <a:solidFill>
                  <a:srgbClr val="292929"/>
                </a:solidFill>
                <a:latin typeface="+mn-lt"/>
              </a:rPr>
              <a:t>Наряду с указанными документами и в том, и в другом случае в налоговый орган необходимо предъявить документ, удостоверяющий личность (паспорт), ИНН и СНИЛС.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536" y="6493883"/>
            <a:ext cx="2133600" cy="365125"/>
          </a:xfrm>
        </p:spPr>
        <p:txBody>
          <a:bodyPr/>
          <a:lstStyle/>
          <a:p>
            <a:pPr>
              <a:defRPr/>
            </a:pPr>
            <a:fld id="{BEA3D8A7-E18E-4523-A68A-73799034A6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7982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962</Words>
  <Application>Microsoft Office PowerPoint</Application>
  <PresentationFormat>Экран (4:3)</PresentationFormat>
  <Paragraphs>126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Добровольные правоотношения  по уплате дополнительных страховых взносов на накопительную пенсию</vt:lpstr>
      <vt:lpstr>Слайд 2</vt:lpstr>
      <vt:lpstr>Слайд 3</vt:lpstr>
      <vt:lpstr>Слайд 4</vt:lpstr>
      <vt:lpstr>Слайд 5</vt:lpstr>
      <vt:lpstr>Слайд 6</vt:lpstr>
      <vt:lpstr>Слайд 7</vt:lpstr>
      <vt:lpstr>Список документов, предоставляемых в налоговую инспекцию для получения социального налогового вычета при уплате дополнительных страховых взносах на накопительную пенсию</vt:lpstr>
    </vt:vector>
  </TitlesOfParts>
  <Company>ОИТ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Ушаков А.Л.</dc:creator>
  <cp:lastModifiedBy>Карликова Ольга Алексеевна</cp:lastModifiedBy>
  <cp:revision>56</cp:revision>
  <dcterms:created xsi:type="dcterms:W3CDTF">2022-01-11T09:20:07Z</dcterms:created>
  <dcterms:modified xsi:type="dcterms:W3CDTF">2023-01-10T12:34:06Z</dcterms:modified>
</cp:coreProperties>
</file>